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313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313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96596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FFE388"/>
                </a:solidFill>
                <a:latin typeface="Adobe Clean"/>
              </a:rPr>
              <a:t>COMPETITIVE COMPARISON  ·  INDIA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468880"/>
            <a:ext cx="10515600" cy="1554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4600" b="1">
                <a:solidFill>
                  <a:srgbClr val="FFFFFF"/>
                </a:solidFill>
                <a:latin typeface="Adobe Clean"/>
              </a:rPr>
              <a:t>Verixa </a:t>
            </a:r>
            <a:r>
              <a:rPr sz="4600" b="0">
                <a:solidFill>
                  <a:srgbClr val="6B6B73"/>
                </a:solidFill>
                <a:latin typeface="Adobe Clean"/>
              </a:rPr>
              <a:t>vs</a:t>
            </a:r>
            <a:r>
              <a:rPr sz="4600" b="1">
                <a:solidFill>
                  <a:srgbClr val="C2E4F3"/>
                </a:solidFill>
                <a:latin typeface="Adobe Clean"/>
              </a:rPr>
              <a:t> AmpleLogic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886200"/>
            <a:ext cx="10515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700" b="0">
                <a:solidFill>
                  <a:srgbClr val="D5D5C9"/>
                </a:solidFill>
                <a:latin typeface="Adobe Clean"/>
              </a:rPr>
              <a:t>Governed, AI-native GxP eQMS  vs  the broad deployed incumbent suite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22960" y="4892040"/>
            <a:ext cx="4023360" cy="457200"/>
          </a:xfrm>
          <a:prstGeom prst="roundRect">
            <a:avLst>
              <a:gd name="adj" fmla="val 6000"/>
            </a:avLst>
          </a:prstGeom>
          <a:solidFill>
            <a:srgbClr val="E74E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4892040"/>
            <a:ext cx="402336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FFFFFF"/>
                </a:solidFill>
                <a:latin typeface="Adobe Clean"/>
              </a:rPr>
              <a:t>INTERNAL / REACTIVE — NOT FOR FIRST SEND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98932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6B6B73"/>
                </a:solidFill>
                <a:latin typeface="Adobe Clean"/>
              </a:rPr>
              <a:t>Navira Quality Systems Pvt Ltd  ·  2026-06-24  ·  Claim-disciplined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HOW IT'S SOLD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Module catalog  vs  bounded outcome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874519"/>
            <a:ext cx="5440680" cy="3657600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914400" y="2121408"/>
            <a:ext cx="2377440" cy="411480"/>
          </a:xfrm>
          <a:prstGeom prst="roundRect">
            <a:avLst>
              <a:gd name="adj" fmla="val 6000"/>
            </a:avLst>
          </a:prstGeom>
          <a:solidFill>
            <a:srgbClr val="D5D5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121408"/>
            <a:ext cx="2377440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13132B"/>
                </a:solidFill>
                <a:latin typeface="Adobe Clean"/>
              </a:rPr>
              <a:t>AMPLELOGIC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743200"/>
            <a:ext cx="4937760" cy="2743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sz="1400" b="1">
                <a:solidFill>
                  <a:srgbClr val="13132B"/>
                </a:solidFill>
                <a:latin typeface="Adobe Clean"/>
              </a:rPr>
              <a:t>Module / application catalog.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• 14 products — each its own landing page, ROI stats, G2 rating, demo CTA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• aPaaS + “deepest native integration” is the upsell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• You buy applications and consolidate vendors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355080" y="1874519"/>
            <a:ext cx="5212080" cy="3657600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6629400" y="2121408"/>
            <a:ext cx="2011680" cy="411480"/>
          </a:xfrm>
          <a:prstGeom prst="roundRect">
            <a:avLst>
              <a:gd name="adj" fmla="val 6000"/>
            </a:avLst>
          </a:prstGeom>
          <a:solidFill>
            <a:srgbClr val="FFE3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629400" y="2121408"/>
            <a:ext cx="2011680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13132B"/>
                </a:solidFill>
                <a:latin typeface="Adobe Clean"/>
              </a:rPr>
              <a:t>VERIXA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29400" y="2743200"/>
            <a:ext cx="4709160" cy="2743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sz="1400" b="1">
                <a:solidFill>
                  <a:srgbClr val="13132B"/>
                </a:solidFill>
                <a:latin typeface="Adobe Clean"/>
              </a:rPr>
              <a:t>Bounded workflow / measured outcome.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sz="1150" b="0">
                <a:solidFill>
                  <a:srgbClr val="333340"/>
                </a:solidFill>
                <a:latin typeface="Adobe Clean"/>
              </a:rPr>
              <a:t>• One governed deviation→CAPA evidence workflow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sz="1150" b="0">
                <a:solidFill>
                  <a:srgbClr val="333340"/>
                </a:solidFill>
                <a:latin typeface="Adobe Clean"/>
              </a:rPr>
              <a:t>• One facility · 90 days · measured ROI · then expand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800"/>
              </a:spcAft>
            </a:pPr>
            <a:r>
              <a:rPr sz="1150" b="0">
                <a:solidFill>
                  <a:srgbClr val="333340"/>
                </a:solidFill>
                <a:latin typeface="Adobe Clean"/>
              </a:rPr>
              <a:t>• You buy an outcome, not a module list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5806440"/>
            <a:ext cx="109728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A no-mature-eQMS account has nothing to consolidate — their “replace 14 vendors” story doesn't land there. That's our wedge.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313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THE HONEST EDGE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FFFFFF"/>
                </a:solidFill>
                <a:latin typeface="Adobe Clean"/>
              </a:rPr>
              <a:t>Their validation language vs ours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828800"/>
            <a:ext cx="5440680" cy="3200400"/>
          </a:xfrm>
          <a:prstGeom prst="roundRect">
            <a:avLst>
              <a:gd name="adj" fmla="val 6000"/>
            </a:avLst>
          </a:prstGeom>
          <a:solidFill>
            <a:srgbClr val="3A1E1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057400"/>
            <a:ext cx="49377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AMPLELOGIC SAYS (verbatim)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2560320"/>
            <a:ext cx="4937760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150" b="0">
                <a:solidFill>
                  <a:srgbClr val="D5D5C9"/>
                </a:solidFill>
                <a:latin typeface="Adobe Clean"/>
              </a:rPr>
              <a:t>“GAMP 5 Validated Stability Software”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3017520"/>
            <a:ext cx="4937760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150" b="0">
                <a:solidFill>
                  <a:srgbClr val="D5D5C9"/>
                </a:solidFill>
                <a:latin typeface="Adobe Clean"/>
              </a:rPr>
              <a:t>“validated for pharma” (LMS)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3474720"/>
            <a:ext cx="4937760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150" b="0">
                <a:solidFill>
                  <a:srgbClr val="D5D5C9"/>
                </a:solidFill>
                <a:latin typeface="Adobe Clean"/>
              </a:rPr>
              <a:t>“100% FDA Compliant · always audit-ready” (eQMS)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931920"/>
            <a:ext cx="4937760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150" b="0">
                <a:solidFill>
                  <a:srgbClr val="D5D5C9"/>
                </a:solidFill>
                <a:latin typeface="Adobe Clean"/>
              </a:rPr>
              <a:t>“passes every regulatory inspection”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4389120"/>
            <a:ext cx="4937760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150" b="0">
                <a:solidFill>
                  <a:srgbClr val="D5D5C9"/>
                </a:solidFill>
                <a:latin typeface="Adobe Clean"/>
              </a:rPr>
              <a:t>“100% Audit-Ready” (RIMS)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355080" y="1828800"/>
            <a:ext cx="5212080" cy="3200400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629400" y="2057400"/>
            <a:ext cx="47548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VERIXA SAYS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29400" y="2560320"/>
            <a:ext cx="4754880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•  </a:t>
            </a:r>
            <a:r>
              <a:rPr sz="1150" b="0">
                <a:solidFill>
                  <a:srgbClr val="FFFFFF"/>
                </a:solidFill>
                <a:latin typeface="Adobe Clean"/>
              </a:rPr>
              <a:t>“validation-ready”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29400" y="3017520"/>
            <a:ext cx="4754880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•  </a:t>
            </a:r>
            <a:r>
              <a:rPr sz="1150" b="0">
                <a:solidFill>
                  <a:srgbClr val="FFFFFF"/>
                </a:solidFill>
                <a:latin typeface="Adobe Clean"/>
              </a:rPr>
              <a:t>“in customer-validation phase”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29400" y="3474720"/>
            <a:ext cx="4754880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•  </a:t>
            </a:r>
            <a:r>
              <a:rPr sz="1150" b="0">
                <a:solidFill>
                  <a:srgbClr val="FFFFFF"/>
                </a:solidFill>
                <a:latin typeface="Adobe Clean"/>
              </a:rPr>
              <a:t>“you own validation”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29400" y="3931920"/>
            <a:ext cx="4754880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•  </a:t>
            </a:r>
            <a:r>
              <a:rPr sz="1150" b="0">
                <a:solidFill>
                  <a:srgbClr val="FFFFFF"/>
                </a:solidFill>
                <a:latin typeface="Adobe Clean"/>
              </a:rPr>
              <a:t>“subject to customer validation before production use”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29400" y="4389120"/>
            <a:ext cx="4754880" cy="4114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•  </a:t>
            </a:r>
            <a:r>
              <a:rPr sz="1150" b="0">
                <a:solidFill>
                  <a:srgbClr val="FFFFFF"/>
                </a:solidFill>
                <a:latin typeface="Adobe Clean"/>
              </a:rPr>
              <a:t>— never “validated / compliant / audit-ready”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40080" y="5212080"/>
            <a:ext cx="10927080" cy="1280160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14400" y="5394960"/>
            <a:ext cx="10424160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6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D5D5C9"/>
                </a:solidFill>
                <a:latin typeface="Adobe Clean"/>
              </a:rPr>
              <a:t>Every one of their modules still requires the customer to validate for intended use — the absolutes are marketing, not regulatory reality.  </a:t>
            </a:r>
            <a:r>
              <a:rPr sz="1200" b="1">
                <a:solidFill>
                  <a:srgbClr val="FFE388"/>
                </a:solidFill>
                <a:latin typeface="Adobe Clean"/>
              </a:rPr>
              <a:t>With an inspection-aware QA buyer, our precision reads as competence; their absolutes read as risk.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BE HONEST INTERNALLY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Where AmpleLogic wins today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874519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FCE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60120" y="2002536"/>
            <a:ext cx="365760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>
                <a:solidFill>
                  <a:srgbClr val="13132B"/>
                </a:solidFill>
                <a:latin typeface="Adobe Clean"/>
              </a:rPr>
              <a:t>Proof &amp; references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2002536"/>
            <a:ext cx="67665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A3A45"/>
                </a:solidFill>
                <a:latin typeface="Adobe Clean"/>
              </a:rPr>
              <a:t>120+ named customers, G2 reviews, analyst placements. We are pre-reference. The biggest gap.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" y="2935224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FCE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0120" y="3063240"/>
            <a:ext cx="365760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>
                <a:solidFill>
                  <a:srgbClr val="13132B"/>
                </a:solidFill>
                <a:latin typeface="Adobe Clean"/>
              </a:rPr>
              <a:t>Deployed breadth + 8 extra modules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0" y="3063240"/>
            <a:ext cx="67665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A3A45"/>
                </a:solidFill>
                <a:latin typeface="Adobe Clean"/>
              </a:rPr>
              <a:t>Live, consultant-delivered across 500+ projects, plus LIMS/ELN/QC/MES/eLogbook/CVS/CPV/RIMS we don't have. (They market it 'validated'; customer still validates.)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3995928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FCE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60120" y="4123944"/>
            <a:ext cx="365760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>
                <a:solidFill>
                  <a:srgbClr val="13132B"/>
                </a:solidFill>
                <a:latin typeface="Adobe Clean"/>
              </a:rPr>
              <a:t>Validation track record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0" y="4123944"/>
            <a:ext cx="67665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A3A45"/>
                </a:solidFill>
                <a:latin typeface="Adobe Clean"/>
              </a:rPr>
              <a:t>Dedicated validation team, executed delivery. Our IQ/OQ/PQ are authored; customer-led execution is the active phase.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" y="5056632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FCE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60120" y="5184648"/>
            <a:ext cx="365760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>
                <a:solidFill>
                  <a:srgbClr val="13132B"/>
                </a:solidFill>
                <a:latin typeface="Adobe Clean"/>
              </a:rPr>
              <a:t>Certifications already held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72000" y="5184648"/>
            <a:ext cx="67665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A3A45"/>
                </a:solidFill>
                <a:latin typeface="Adobe Clean"/>
              </a:rPr>
              <a:t>ISO 9001, ISO 27001, SOC 2 in hand. We are pre-certification.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OUR EDGE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Where Verixa credibly differentiates — no overclaim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874519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60120" y="2002536"/>
            <a:ext cx="384048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>
                <a:solidFill>
                  <a:srgbClr val="13132B"/>
                </a:solidFill>
                <a:latin typeface="Adobe Clean"/>
              </a:rPr>
              <a:t>Governed AI, not “AI-powered”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46320" y="2002536"/>
            <a:ext cx="649224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33340"/>
                </a:solidFill>
                <a:latin typeface="Adobe Clean"/>
              </a:rPr>
              <a:t>Annex 22 / EU AI Act architecture incumbents will have to retrofit — intended-use, HITL, advisory↔SoR split.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" y="2935224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0120" y="3063240"/>
            <a:ext cx="384048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>
                <a:solidFill>
                  <a:srgbClr val="13132B"/>
                </a:solidFill>
                <a:latin typeface="Adobe Clean"/>
              </a:rPr>
              <a:t>Tamper-evident audit trail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46320" y="3063240"/>
            <a:ext cx="649224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33340"/>
                </a:solidFill>
                <a:latin typeface="Adobe Clean"/>
              </a:rPr>
              <a:t>SHA-256 hash-chained, append-only integrity as a design primitive.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3995928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60120" y="4123944"/>
            <a:ext cx="384048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>
                <a:solidFill>
                  <a:srgbClr val="13132B"/>
                </a:solidFill>
                <a:latin typeface="Adobe Clean"/>
              </a:rPr>
              <a:t>Honesty as positioning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4123944"/>
            <a:ext cx="649224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33340"/>
                </a:solidFill>
                <a:latin typeface="Adobe Clean"/>
              </a:rPr>
              <a:t>“Validation-ready, you own validation” beats “validated” with sophisticated QA buyers wary of vendor overclaim.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" y="5056632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60120" y="5184648"/>
            <a:ext cx="384048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50" b="1">
                <a:solidFill>
                  <a:srgbClr val="13132B"/>
                </a:solidFill>
                <a:latin typeface="Adobe Clean"/>
              </a:rPr>
              <a:t>Focus = fast, provable value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5184648"/>
            <a:ext cx="649224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33340"/>
                </a:solidFill>
                <a:latin typeface="Adobe Clean"/>
              </a:rPr>
              <a:t>One bounded workflow in 90 days vs a 14-module consolidation a greenfield account doesn’t need.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313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OBJECTION HANDLING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FFFFFF"/>
                </a:solidFill>
                <a:latin typeface="Adobe Clean"/>
              </a:rPr>
              <a:t>Say it this way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828800"/>
            <a:ext cx="10927080" cy="1024128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1947672"/>
            <a:ext cx="104241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1">
                <a:solidFill>
                  <a:srgbClr val="FFE388"/>
                </a:solidFill>
                <a:latin typeface="Adobe Clean"/>
              </a:rPr>
              <a:t>“AmpleLogic has 120+ customers — why you?”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2286000"/>
            <a:ext cx="1042416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D5D5C9"/>
                </a:solidFill>
                <a:latin typeface="Adobe Clean"/>
              </a:rPr>
              <a:t>They’re the broad, proven incumbent — correct. We’re a focused, governed AI evidence workflow for one bounded GMP process, built to the AI rules every QMS will have to meet. Phase 1 proves it on your data in 90 days, and you own validation.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" y="2944368"/>
            <a:ext cx="10927080" cy="1024128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3063239"/>
            <a:ext cx="104241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1">
                <a:solidFill>
                  <a:srgbClr val="FFE388"/>
                </a:solidFill>
                <a:latin typeface="Adobe Clean"/>
              </a:rPr>
              <a:t>“They’re already validated / Part 11.”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401568"/>
            <a:ext cx="1042416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D5D5C9"/>
                </a:solidFill>
                <a:latin typeface="Adobe Clean"/>
              </a:rPr>
              <a:t>We’re validation-ready and hand you the IQ/OQ/PQ package to execute with your QA — you approve validation before production use. We’d rather be precise than overclaim. (Never echo “validated.”)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4059935"/>
            <a:ext cx="10927080" cy="1024128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14400" y="4178807"/>
            <a:ext cx="104241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1">
                <a:solidFill>
                  <a:srgbClr val="FFE388"/>
                </a:solidFill>
                <a:latin typeface="Adobe Clean"/>
              </a:rPr>
              <a:t>“They do AI too.”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4400" y="4517136"/>
            <a:ext cx="1042416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D5D5C9"/>
                </a:solidFill>
                <a:latin typeface="Adobe Clean"/>
              </a:rPr>
              <a:t>They added recommendation engines on a pre-AI core. We built the governance layer first — intended-use, human-in-the-loop gates, advisory-vs-system-of-record boundary, tamper-evident audit trail.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" y="5175503"/>
            <a:ext cx="10927080" cy="1024128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14400" y="5294375"/>
            <a:ext cx="104241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1">
                <a:solidFill>
                  <a:srgbClr val="FFE388"/>
                </a:solidFill>
                <a:latin typeface="Adobe Clean"/>
              </a:rPr>
              <a:t>“Is Verixa just a point tool?”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4400" y="5632703"/>
            <a:ext cx="1042416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D5D5C9"/>
                </a:solidFill>
                <a:latin typeface="Adobe Clean"/>
              </a:rPr>
              <a:t>No — ~70 modules built across the full QMS plus APQR, batch, stability, OOS/OOT, inspection-readiness. We start you on one workflow on purpose, then expand.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PRICING POSITIONING  ·  INDIA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Credible undercut, not a race to the bottom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965960"/>
            <a:ext cx="3566160" cy="2377440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240280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AmpleLogic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2697480"/>
            <a:ext cx="301752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4600" b="1">
                <a:solidFill>
                  <a:srgbClr val="13132B"/>
                </a:solidFill>
                <a:latin typeface="Adobe Clean"/>
              </a:rPr>
              <a:t>~₹10L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3657600"/>
            <a:ext cx="3017520" cy="594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Y1 entry anchor (prior intel — verify; not published)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416552" y="1965960"/>
            <a:ext cx="3566160" cy="2377440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690872" y="2240280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Verixa Phase 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90872" y="2697480"/>
            <a:ext cx="301752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4600" b="1">
                <a:solidFill>
                  <a:srgbClr val="13132B"/>
                </a:solidFill>
                <a:latin typeface="Adobe Clean"/>
              </a:rPr>
              <a:t>₹9L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90872" y="3657600"/>
            <a:ext cx="3017520" cy="594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90-day GMP design-partner sprint — ₹1L+ under the incumbent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193024" y="1965960"/>
            <a:ext cx="3566160" cy="2377440"/>
          </a:xfrm>
          <a:prstGeom prst="roundRect">
            <a:avLst>
              <a:gd name="adj" fmla="val 6000"/>
            </a:avLst>
          </a:prstGeom>
          <a:solidFill>
            <a:srgbClr val="FDF6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467344" y="2240280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Verixa Phase 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67344" y="2697480"/>
            <a:ext cx="301752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4600" b="1">
                <a:solidFill>
                  <a:srgbClr val="13132B"/>
                </a:solidFill>
                <a:latin typeface="Adobe Clean"/>
              </a:rPr>
              <a:t>₹3L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467344" y="3657600"/>
            <a:ext cx="3017520" cy="5943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Evidence-mapping sprint, credited to Phase 1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" y="4663440"/>
            <a:ext cx="10927080" cy="1371600"/>
          </a:xfrm>
          <a:prstGeom prst="roundRect">
            <a:avLst>
              <a:gd name="adj" fmla="val 6000"/>
            </a:avLst>
          </a:prstGeom>
          <a:solidFill>
            <a:srgbClr val="1313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60120" y="4864608"/>
            <a:ext cx="1033272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FFE388"/>
                </a:solidFill>
                <a:latin typeface="Adobe Clean"/>
              </a:rPr>
              <a:t>Founding-partner cohort:</a:t>
            </a:r>
            <a:r>
              <a:rPr sz="1400" b="0">
                <a:solidFill>
                  <a:srgbClr val="FFFFFF"/>
                </a:solidFill>
                <a:latin typeface="Adobe Clean"/>
              </a:rPr>
              <a:t>  first 2 paid partners · 31 Dec 2026 cutoff · cohort 2+ reverts to list.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60120" y="5349240"/>
            <a:ext cx="103327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D5D5C9"/>
                </a:solidFill>
                <a:latin typeface="Adobe Clean"/>
              </a:rPr>
              <a:t>Don’t pitch price on T1/T2 — fit-call discovery first. ₹9L sits credibly below ~₹10L without the non-credibility of a near-zero price.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DISCIPLINE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Where we don’t fight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874519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60120" y="2002536"/>
            <a:ext cx="512064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1">
                <a:solidFill>
                  <a:srgbClr val="13132B"/>
                </a:solidFill>
                <a:latin typeface="Adobe Clean"/>
              </a:rPr>
              <a:t>Don’t claim equal/greater deployed, validated breadth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09360" y="2002536"/>
            <a:ext cx="502920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A3A45"/>
                </a:solidFill>
                <a:latin typeface="Adobe Clean"/>
              </a:rPr>
              <a:t>They win there today. Frame our breadth as “built &amp; in customer-validation,” expansion-ready.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" y="2935224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60120" y="3063240"/>
            <a:ext cx="512064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1">
                <a:solidFill>
                  <a:srgbClr val="13132B"/>
                </a:solidFill>
                <a:latin typeface="Adobe Clean"/>
              </a:rPr>
              <a:t>Don’t enter a LIMS / ELN / MES bake-off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09360" y="3063240"/>
            <a:ext cx="502920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A3A45"/>
                </a:solidFill>
                <a:latin typeface="Adobe Clean"/>
              </a:rPr>
              <a:t>Out of scope. We are QMS + AI-governance, not lab or manufacturing execution.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3995928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60120" y="4123944"/>
            <a:ext cx="512064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1">
                <a:solidFill>
                  <a:srgbClr val="13132B"/>
                </a:solidFill>
                <a:latin typeface="Adobe Clean"/>
              </a:rPr>
              <a:t>Don’t pitch rip-and-replace to an entrenched account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09360" y="4123944"/>
            <a:ext cx="502920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A3A45"/>
                </a:solidFill>
                <a:latin typeface="Adobe Clean"/>
              </a:rPr>
              <a:t>Lane B = overlay; incumbent stays system of record, read-only/controlled-sync.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" y="5056632"/>
            <a:ext cx="10927080" cy="960120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60120" y="5184648"/>
            <a:ext cx="512064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1">
                <a:solidFill>
                  <a:srgbClr val="13132B"/>
                </a:solidFill>
                <a:latin typeface="Adobe Clean"/>
              </a:rPr>
              <a:t>Don’t echo “validated / compliant / audit-ready”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09360" y="5184648"/>
            <a:ext cx="502920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4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0">
                <a:solidFill>
                  <a:srgbClr val="3A3A45"/>
                </a:solidFill>
                <a:latin typeface="Adobe Clean"/>
              </a:rPr>
              <a:t>Banned lexicon. Precision is our trust signal — use validation-ready / in customer-validation phase.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313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2103120"/>
            <a:ext cx="105156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>
                <a:solidFill>
                  <a:srgbClr val="FFE388"/>
                </a:solidFill>
                <a:latin typeface="Adobe Clean"/>
              </a:rPr>
              <a:t>THE ONE-LINE POSITIONING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2743200"/>
            <a:ext cx="1060704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3400" b="1">
                <a:solidFill>
                  <a:srgbClr val="FFFFFF"/>
                </a:solidFill>
                <a:latin typeface="Adobe Clean"/>
              </a:rPr>
              <a:t>Governed, AI-native, tamper-evident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3400" b="1">
                <a:solidFill>
                  <a:srgbClr val="C2E4F3"/>
                </a:solidFill>
                <a:latin typeface="Adobe Clean"/>
              </a:rPr>
              <a:t>— and honest about validation.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4846320"/>
            <a:ext cx="105156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0">
                <a:solidFill>
                  <a:srgbClr val="D5D5C9"/>
                </a:solidFill>
                <a:latin typeface="Adobe Clean"/>
              </a:rPr>
              <a:t>Make the incumbent irrelevant on the wedge. Don’t fight it head-on.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6035040"/>
            <a:ext cx="105156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6B6B73"/>
                </a:solidFill>
                <a:latin typeface="Adobe Clean"/>
              </a:rPr>
              <a:t>Internal / reactive  ·  Navira Quality Systems Pvt Ltd  ·  2026-06-24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HOW TO USE THIS DECK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A reference asset — not a slide in the buyer deck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920240"/>
            <a:ext cx="3566160" cy="3291840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240280"/>
            <a:ext cx="30175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700" b="1">
                <a:solidFill>
                  <a:srgbClr val="13132B"/>
                </a:solidFill>
                <a:latin typeface="Adobe Clean"/>
              </a:rPr>
              <a:t>When to use 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2926080"/>
            <a:ext cx="3017520" cy="21031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0">
                <a:solidFill>
                  <a:srgbClr val="333340"/>
                </a:solidFill>
                <a:latin typeface="Adobe Clean"/>
              </a:rPr>
              <a:t>Pull up reactively when a prospect asks “why not AmpleLogic?”, or when working a Lane B account already on an incumbent. Never lead with it.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16552" y="1920240"/>
            <a:ext cx="3566160" cy="3291840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690872" y="2240280"/>
            <a:ext cx="30175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700" b="1">
                <a:solidFill>
                  <a:srgbClr val="13132B"/>
                </a:solidFill>
                <a:latin typeface="Adobe Clean"/>
              </a:rPr>
              <a:t>Why it stays separate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90872" y="2926080"/>
            <a:ext cx="3017520" cy="21031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0">
                <a:solidFill>
                  <a:srgbClr val="333340"/>
                </a:solidFill>
                <a:latin typeface="Adobe Clean"/>
              </a:rPr>
              <a:t>Naming a validated, 120-customer incumbent unprompted invites a head-to-head we don’t win pre-validation and reads defensive for an early-stage company.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193024" y="1920240"/>
            <a:ext cx="3566160" cy="3291840"/>
          </a:xfrm>
          <a:prstGeom prst="roundRect">
            <a:avLst>
              <a:gd name="adj" fmla="val 6000"/>
            </a:avLst>
          </a:prstGeom>
          <a:solidFill>
            <a:srgbClr val="FDF6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467344" y="2240280"/>
            <a:ext cx="301752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700" b="1">
                <a:solidFill>
                  <a:srgbClr val="13132B"/>
                </a:solidFill>
                <a:latin typeface="Adobe Clean"/>
              </a:rPr>
              <a:t>Claim discipline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67344" y="2926080"/>
            <a:ext cx="3017520" cy="21031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8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0">
                <a:solidFill>
                  <a:srgbClr val="333340"/>
                </a:solidFill>
                <a:latin typeface="Adobe Clean"/>
              </a:rPr>
              <a:t>Verixa = implemented · internally tested · validation-ready · in customer-validation phase. Never “validated / compliant / audit-ready / full-suite replacement.”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" y="5532120"/>
            <a:ext cx="109728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 i="1">
                <a:solidFill>
                  <a:srgbClr val="6B6B73"/>
                </a:solidFill>
                <a:latin typeface="Adobe Clean"/>
              </a:rPr>
              <a:t>AmpleLogic column throughout = their public marketing claims, quoted, not independently verified.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THE LANDSCAPE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Where each player sits in the India market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920240"/>
            <a:ext cx="10927080" cy="1024128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066544"/>
            <a:ext cx="274320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>
                <a:solidFill>
                  <a:srgbClr val="13132B"/>
                </a:solidFill>
                <a:latin typeface="Adobe Clean"/>
              </a:rPr>
              <a:t>AmpleLogic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0" y="2066544"/>
            <a:ext cx="76809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>
                <a:solidFill>
                  <a:srgbClr val="333340"/>
                </a:solidFill>
                <a:latin typeface="Adobe Clean"/>
              </a:rPr>
              <a:t>Broad low-code “aPaaS for Life Sciences.” Mature India incumbent — 14+ deployed modules, 120+ customers, 500+ implementations, 15+ yrs.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" y="3035808"/>
            <a:ext cx="10927080" cy="1024128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3182112"/>
            <a:ext cx="274320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>
                <a:solidFill>
                  <a:srgbClr val="13132B"/>
                </a:solidFill>
                <a:latin typeface="Adobe Clean"/>
              </a:rPr>
              <a:t>Global enterprise suites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00" y="3182112"/>
            <a:ext cx="76809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>
                <a:solidFill>
                  <a:srgbClr val="333340"/>
                </a:solidFill>
                <a:latin typeface="Adobe Clean"/>
              </a:rPr>
              <a:t>Veeva, MasterControl, TrackWise — deep, expensive, long deployments. Rare in emerging / clinical-stage India biotech. (Not researched here — add on request.)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4151376"/>
            <a:ext cx="10927080" cy="1024128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14400" y="4297680"/>
            <a:ext cx="274320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>
                <a:solidFill>
                  <a:srgbClr val="13132B"/>
                </a:solidFill>
                <a:latin typeface="Adobe Clean"/>
              </a:rPr>
              <a:t>Budget point tools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0" y="4297680"/>
            <a:ext cx="76809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>
                <a:solidFill>
                  <a:srgbClr val="333340"/>
                </a:solidFill>
                <a:latin typeface="Adobe Clean"/>
              </a:rPr>
              <a:t>DigiQual and similar — cheap, shallow, weak governance. Too low to benchmark price against.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" y="5266944"/>
            <a:ext cx="10927080" cy="1024128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14400" y="5413248"/>
            <a:ext cx="2743200" cy="73152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500" b="1">
                <a:solidFill>
                  <a:srgbClr val="13132B"/>
                </a:solidFill>
                <a:latin typeface="Adobe Clean"/>
              </a:rPr>
              <a:t>Verixa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57600" y="5413248"/>
            <a:ext cx="7680960" cy="77724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0">
                <a:solidFill>
                  <a:srgbClr val="333340"/>
                </a:solidFill>
                <a:latin typeface="Adobe Clean"/>
              </a:rPr>
              <a:t>AI-native, governance-first GxP eQMS. ~70 modules built, in customer-validation phase. Wedge: governed AI evidence workflow for no-mature-eQMS accounts.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KNOW THE INCUMBENT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What AmpleLogic is — honestly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691640"/>
            <a:ext cx="109728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50" b="0">
                <a:solidFill>
                  <a:srgbClr val="333340"/>
                </a:solidFill>
                <a:latin typeface="Adobe Clean"/>
              </a:rPr>
              <a:t>A mature, broad deployed suite. Their real strengths (don’t pretend otherwise):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224028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96112" y="238658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13132B"/>
                </a:solidFill>
                <a:latin typeface="Adobe Clean"/>
              </a:rPr>
              <a:t>14+ deployed modules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6112" y="280720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LIMS · ELN · MES/eBMR · eQMS · DMS · LMS · APQR · CPV · RIMS — one shared data layer.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91072" y="224028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547104" y="238658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13132B"/>
                </a:solidFill>
                <a:latin typeface="Adobe Clean"/>
              </a:rPr>
              <a:t>Proven at scale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47104" y="280720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120+ pharma customers (Cipla, Bharat Serum, P&amp;G) · 500+ implementations · 15+ yrs.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" y="361188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96112" y="375818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13132B"/>
                </a:solidFill>
                <a:latin typeface="Adobe Clean"/>
              </a:rPr>
              <a:t>Validation track record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6112" y="417880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Dedicated validation team · “pre-validated” modules · “GAMP 5 Validated / Part 11 Ready.”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91072" y="361188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547104" y="375818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13132B"/>
                </a:solidFill>
                <a:latin typeface="Adobe Clean"/>
              </a:rPr>
              <a:t>Certifications held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47104" y="417880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ISO 9001 · ISO 27001 · SOC 2 · G2 4.8/5 · analyst placements.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498348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96112" y="512978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13132B"/>
                </a:solidFill>
                <a:latin typeface="Adobe Clean"/>
              </a:rPr>
              <a:t>Low-code aPaaS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6112" y="555040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Drag-and-drop builder, configurable workflows, 50+ connectors, runs on Linux/PostgreSQL.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291072" y="498348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547104" y="512978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13132B"/>
                </a:solidFill>
                <a:latin typeface="Adobe Clean"/>
              </a:rPr>
              <a:t>AI added 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47104" y="555040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3A3A45"/>
                </a:solidFill>
                <a:latin typeface="Adobe Clean"/>
              </a:rPr>
              <a:t>Recommendation engines, agentic report builder, OCR — bolted onto a pre-AI core.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313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FFE388"/>
                </a:solidFill>
                <a:latin typeface="Adobe Clean"/>
              </a:rPr>
              <a:t>OUR POSITION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FFFFFF"/>
                </a:solidFill>
                <a:latin typeface="Adobe Clean"/>
              </a:rPr>
              <a:t>What Verixa 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1645920"/>
            <a:ext cx="1097280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0">
                <a:solidFill>
                  <a:srgbClr val="D5D5C9"/>
                </a:solidFill>
                <a:latin typeface="Adobe Clean"/>
              </a:rPr>
              <a:t>Not a cheaper clone of the suite — a different architecture for the AI-governance era.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228600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96112" y="243230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FFE388"/>
                </a:solidFill>
                <a:latin typeface="Adobe Clean"/>
              </a:rPr>
              <a:t>AI-native, not AI-bolt-on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6112" y="285292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D5D5C9"/>
                </a:solidFill>
                <a:latin typeface="Adobe Clean"/>
              </a:rPr>
              <a:t>Evidence/exception engines, predictive scoring, MIRA copilot built as primitives — not features on a pre-AI core.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91072" y="228600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547104" y="243230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FFE388"/>
                </a:solidFill>
                <a:latin typeface="Adobe Clean"/>
              </a:rPr>
              <a:t>Governance-first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47104" y="285292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D5D5C9"/>
                </a:solidFill>
                <a:latin typeface="Adobe Clean"/>
              </a:rPr>
              <a:t>Architected to EU Annex 22 (draft) &amp; EU AI Act high-risk: intended-use, model registry, HITL gates, advisory↔system-of-record split.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" y="365760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96112" y="380390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FFE388"/>
                </a:solidFill>
                <a:latin typeface="Adobe Clean"/>
              </a:rPr>
              <a:t>Tamper-evident integrity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6112" y="422452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D5D5C9"/>
                </a:solidFill>
                <a:latin typeface="Adobe Clean"/>
              </a:rPr>
              <a:t>SHA-256 hash-chained, append-only audit trail (verifyHashChain) — stronger than a standard configurable log.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91072" y="365760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547104" y="380390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FFE388"/>
                </a:solidFill>
                <a:latin typeface="Adobe Clean"/>
              </a:rPr>
              <a:t>Broad, built footprint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47104" y="422452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D5D5C9"/>
                </a:solidFill>
                <a:latin typeface="Adobe Clean"/>
              </a:rPr>
              <a:t>~70 GxP modules built (QMS core + APQR, batch, stability, OOS/OOT, inspection-readiness). In customer-validation phase.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502920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96112" y="517550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FFE388"/>
                </a:solidFill>
                <a:latin typeface="Adobe Clean"/>
              </a:rPr>
              <a:t>Honest on validation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6112" y="559612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D5D5C9"/>
                </a:solidFill>
                <a:latin typeface="Adobe Clean"/>
              </a:rPr>
              <a:t>Validation-ready; IQ/OQ/PQ authored; customer owns approval. Precision as a trust signal, not overclaim.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291072" y="5029200"/>
            <a:ext cx="5440680" cy="1234440"/>
          </a:xfrm>
          <a:prstGeom prst="roundRect">
            <a:avLst>
              <a:gd name="adj" fmla="val 6000"/>
            </a:avLst>
          </a:prstGeom>
          <a:solidFill>
            <a:srgbClr val="2424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547104" y="5175504"/>
            <a:ext cx="49377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400" b="1">
                <a:solidFill>
                  <a:srgbClr val="FFE388"/>
                </a:solidFill>
                <a:latin typeface="Adobe Clean"/>
              </a:rPr>
              <a:t>Focused wedge to land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47104" y="5596128"/>
            <a:ext cx="498348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3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0">
                <a:solidFill>
                  <a:srgbClr val="D5D5C9"/>
                </a:solidFill>
                <a:latin typeface="Adobe Clean"/>
              </a:rPr>
              <a:t>One bounded deviation→CAPA evidence workflow proves value in 90 days — then expand.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AT A GLANCE  ·  1 OF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Side-by-side comparison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783080"/>
            <a:ext cx="3886200" cy="457200"/>
          </a:xfrm>
          <a:prstGeom prst="roundRect">
            <a:avLst>
              <a:gd name="adj" fmla="val 6000"/>
            </a:avLst>
          </a:prstGeom>
          <a:solidFill>
            <a:srgbClr val="1313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783080"/>
            <a:ext cx="3886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Adobe Clean"/>
              </a:rPr>
              <a:t>DIMENSION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17720" y="1783080"/>
            <a:ext cx="3611880" cy="457200"/>
          </a:xfrm>
          <a:prstGeom prst="roundRect">
            <a:avLst>
              <a:gd name="adj" fmla="val 6000"/>
            </a:avLst>
          </a:prstGeom>
          <a:solidFill>
            <a:srgbClr val="D5D5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617720" y="178308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AmpleLogic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21040" y="1783080"/>
            <a:ext cx="3611880" cy="457200"/>
          </a:xfrm>
          <a:prstGeom prst="roundRect">
            <a:avLst>
              <a:gd name="adj" fmla="val 6000"/>
            </a:avLst>
          </a:prstGeom>
          <a:solidFill>
            <a:srgbClr val="FFE3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321040" y="178308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Verixa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2350008"/>
            <a:ext cx="3886200" cy="713232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2959" y="2350008"/>
            <a:ext cx="356616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What it is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17720" y="2350008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782312" y="2350008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Broad deployed low-code suite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321040" y="2350008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85632" y="2350008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13132B"/>
                </a:solidFill>
                <a:latin typeface="Adobe Clean"/>
              </a:rPr>
              <a:t>AI-native GxP eQMS, governance-first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" y="3154679"/>
            <a:ext cx="3886200" cy="713232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22959" y="3154679"/>
            <a:ext cx="356616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Best fit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617720" y="3154679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782312" y="3154679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Enterprises consolidating legacy systems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321040" y="3154679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485632" y="3154679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13132B"/>
                </a:solidFill>
                <a:latin typeface="Adobe Clean"/>
              </a:rPr>
              <a:t>No-mature-eQMS accounts wanting governed AI evidence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80" y="3959352"/>
            <a:ext cx="3886200" cy="713232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22959" y="3959352"/>
            <a:ext cx="356616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Module breadth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617720" y="3959352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782312" y="3959352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14+ deployed modules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321040" y="3959352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485632" y="3959352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13132B"/>
                </a:solidFill>
                <a:latin typeface="Adobe Clean"/>
              </a:rPr>
              <a:t>~70 modules built (QMS core + quality)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40080" y="4764024"/>
            <a:ext cx="3886200" cy="713232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22959" y="4764024"/>
            <a:ext cx="356616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Lab / Mfg execution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617720" y="4764024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782312" y="4764024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Dedicated LIMS · ELN · MES/eBMR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321040" y="4764024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485632" y="4764024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13132B"/>
                </a:solidFill>
                <a:latin typeface="Adobe Clean"/>
              </a:rPr>
              <a:t>No dedicated LIMS/ELN/MES — QMS + governance focus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40080" y="5568696"/>
            <a:ext cx="3886200" cy="713232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22959" y="5568696"/>
            <a:ext cx="356616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AI approach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4617720" y="5568696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4782312" y="5568696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Bolt-on to a pre-AI core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8321040" y="5568696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485632" y="5568696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13132B"/>
                </a:solidFill>
                <a:latin typeface="Adobe Clean"/>
              </a:rPr>
              <a:t>AI-native primitives, governed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AT A GLANCE  ·  2 OF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Side-by-side comparison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783080"/>
            <a:ext cx="3886200" cy="457200"/>
          </a:xfrm>
          <a:prstGeom prst="roundRect">
            <a:avLst>
              <a:gd name="adj" fmla="val 6000"/>
            </a:avLst>
          </a:prstGeom>
          <a:solidFill>
            <a:srgbClr val="1313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783080"/>
            <a:ext cx="388620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FFFFF"/>
                </a:solidFill>
                <a:latin typeface="Adobe Clean"/>
              </a:rPr>
              <a:t>DIMENSION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17720" y="1783080"/>
            <a:ext cx="3611880" cy="457200"/>
          </a:xfrm>
          <a:prstGeom prst="roundRect">
            <a:avLst>
              <a:gd name="adj" fmla="val 6000"/>
            </a:avLst>
          </a:prstGeom>
          <a:solidFill>
            <a:srgbClr val="D5D5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617720" y="178308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AmpleLogic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21040" y="1783080"/>
            <a:ext cx="3611880" cy="457200"/>
          </a:xfrm>
          <a:prstGeom prst="roundRect">
            <a:avLst>
              <a:gd name="adj" fmla="val 6000"/>
            </a:avLst>
          </a:prstGeom>
          <a:solidFill>
            <a:srgbClr val="FFE3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321040" y="1783080"/>
            <a:ext cx="3611880" cy="45720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Verixa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2350008"/>
            <a:ext cx="3886200" cy="713232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22959" y="2350008"/>
            <a:ext cx="356616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AI governance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17720" y="2350008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782312" y="2350008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“AI-powered”; no published Annex 22 / EU AI Act framework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321040" y="2350008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485632" y="2350008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13132B"/>
                </a:solidFill>
                <a:latin typeface="Adobe Clean"/>
              </a:rPr>
              <a:t>Architected to Annex 22 (draft) / EU AI Act high-risk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" y="3154679"/>
            <a:ext cx="3886200" cy="713232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22959" y="3154679"/>
            <a:ext cx="356616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Audit-trail integrity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617720" y="3154679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782312" y="3154679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Configurable audit trail (standard)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321040" y="3154679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8485632" y="3154679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13132B"/>
                </a:solidFill>
                <a:latin typeface="Adobe Clean"/>
              </a:rPr>
              <a:t>SHA-256 hash-chained, append-only, tamper-evident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80" y="3959352"/>
            <a:ext cx="3886200" cy="713232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822959" y="3959352"/>
            <a:ext cx="356616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Validation status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617720" y="3959352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782312" y="3959352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Markets 'validated / audit-ready' as bare claims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321040" y="3959352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485632" y="3959352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13132B"/>
                </a:solidFill>
                <a:latin typeface="Adobe Clean"/>
              </a:rPr>
              <a:t>Validation-ready; customer owns validation — stated honestly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40080" y="4764024"/>
            <a:ext cx="3886200" cy="713232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822959" y="4764024"/>
            <a:ext cx="356616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Proof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617720" y="4764024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782312" y="4764024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120+ customers · 500+ impl · ISO/SOC 2 · G2 4.8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321040" y="4764024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485632" y="4764024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13132B"/>
                </a:solidFill>
                <a:latin typeface="Adobe Clean"/>
              </a:rPr>
              <a:t>Pre-reference · founding-partner cohort forming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40080" y="5568696"/>
            <a:ext cx="3886200" cy="713232"/>
          </a:xfrm>
          <a:prstGeom prst="roundRect">
            <a:avLst>
              <a:gd name="adj" fmla="val 6000"/>
            </a:avLst>
          </a:prstGeom>
          <a:solidFill>
            <a:srgbClr val="F4F4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822959" y="5568696"/>
            <a:ext cx="356616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Deployment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4617720" y="5568696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4782312" y="5568696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“Weeks,” consultant-led, full suite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8321040" y="5568696"/>
            <a:ext cx="3611880" cy="713232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485632" y="5568696"/>
            <a:ext cx="3246120" cy="713232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13132B"/>
                </a:solidFill>
                <a:latin typeface="Adobe Clean"/>
              </a:rPr>
              <a:t>90-day bounded sprint · 1 facility · 1 workflow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FEATURE BREADTH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Breadth is real — the Phase-1 sale is bounded, the product is not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783080"/>
            <a:ext cx="5532120" cy="4480560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914400" y="2011680"/>
            <a:ext cx="2743200" cy="411480"/>
          </a:xfrm>
          <a:prstGeom prst="roundRect">
            <a:avLst>
              <a:gd name="adj" fmla="val 6000"/>
            </a:avLst>
          </a:prstGeom>
          <a:solidFill>
            <a:srgbClr val="FFE3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743200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13132B"/>
                </a:solidFill>
                <a:latin typeface="Adobe Clean"/>
              </a:rPr>
              <a:t>VERIXA  ·  ~70 MODULES BUILT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606040"/>
            <a:ext cx="49834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QMS core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2971800"/>
            <a:ext cx="49834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33340"/>
                </a:solidFill>
                <a:latin typeface="Adobe Clean"/>
              </a:rPr>
              <a:t>deviation · CAPA · change control · complaints · RCA · risk · audit-log · supplier · training · document control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813048"/>
            <a:ext cx="49834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Quality / mfg-adjacent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4178808"/>
            <a:ext cx="49834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33340"/>
                </a:solidFill>
                <a:latin typeface="Adobe Clean"/>
              </a:rPr>
              <a:t>APQR · batch records · stability · environmental · OOS/OOT · inspection-readiness · GMP/GCP/GDP/GLP/GVP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5020056"/>
            <a:ext cx="49834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AI-native (unique)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4400" y="5385816"/>
            <a:ext cx="498348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33340"/>
                </a:solidFill>
                <a:latin typeface="Adobe Clean"/>
              </a:rPr>
              <a:t>ai-evidence · agentic-panel · scoring-ai (predictive) · MIRA copilot · investigations-hub · HITL gates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355080" y="1783080"/>
            <a:ext cx="5212080" cy="4480560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6629400" y="2011680"/>
            <a:ext cx="2743200" cy="411480"/>
          </a:xfrm>
          <a:prstGeom prst="roundRect">
            <a:avLst>
              <a:gd name="adj" fmla="val 6000"/>
            </a:avLst>
          </a:prstGeom>
          <a:solidFill>
            <a:srgbClr val="D5D5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629400" y="2011680"/>
            <a:ext cx="2743200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13132B"/>
                </a:solidFill>
                <a:latin typeface="Adobe Clean"/>
              </a:rPr>
              <a:t>AMPLELOGIC  ·  14+ DEPLOYED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29400" y="2606040"/>
            <a:ext cx="46634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QMS + lab + mfg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29400" y="2971800"/>
            <a:ext cx="466344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eQMS · LIMS · ELN · MES/eBMR · DMS · LMS · eLogbook · CAPS · RIMS · APQR · CPV · UAM · CVS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9400" y="3813048"/>
            <a:ext cx="46634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Their edge — 8 modules we lack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29400" y="4178808"/>
            <a:ext cx="466344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LIMS · ELN · QC Planning · eBMR/MES · eLogbook · CVS · full CPV · RIMS submissions.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29400" y="5020056"/>
            <a:ext cx="46634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300" b="1">
                <a:solidFill>
                  <a:srgbClr val="13132B"/>
                </a:solidFill>
                <a:latin typeface="Adobe Clean"/>
              </a:rPr>
              <a:t>Maturity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29400" y="5385816"/>
            <a:ext cx="4663440" cy="7772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A3A45"/>
                </a:solidFill>
                <a:latin typeface="Adobe Clean"/>
              </a:rPr>
              <a:t>Deployed across 500+ projects (they market it “validated”; customer still validates) — the real gap is references, not the QMS core.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080" y="64008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 i="1">
                <a:solidFill>
                  <a:srgbClr val="6B6B73"/>
                </a:solidFill>
                <a:latin typeface="Adobe Clean"/>
              </a:rPr>
              <a:t>Honest caveat: per RTM, 13 implemented / 23 partial / 7 planned of 43 URS reqs — “built &amp; internally tested,” not “validated.”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10972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MODULE-BY-MODULE  ·  18-PAGE CRAWL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786384"/>
            <a:ext cx="1097280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3000" b="1">
                <a:solidFill>
                  <a:srgbClr val="13132B"/>
                </a:solidFill>
                <a:latin typeface="Adobe Clean"/>
              </a:rPr>
              <a:t>Where we match — where they're broader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1783080"/>
            <a:ext cx="5532120" cy="4160520"/>
          </a:xfrm>
          <a:prstGeom prst="roundRect">
            <a:avLst>
              <a:gd name="adj" fmla="val 6000"/>
            </a:avLst>
          </a:prstGeom>
          <a:solidFill>
            <a:srgbClr val="E9F5F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914400" y="2011680"/>
            <a:ext cx="3108960" cy="411480"/>
          </a:xfrm>
          <a:prstGeom prst="roundRect">
            <a:avLst>
              <a:gd name="adj" fmla="val 6000"/>
            </a:avLst>
          </a:prstGeom>
          <a:solidFill>
            <a:srgbClr val="FFE38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3108960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>
                <a:solidFill>
                  <a:srgbClr val="13132B"/>
                </a:solidFill>
                <a:latin typeface="Adobe Clean"/>
              </a:rPr>
              <a:t>VERIXA MATCHES  ·  built · AI-native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606040"/>
            <a:ext cx="49834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QMS core (head-to-head)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2953512"/>
            <a:ext cx="49834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33340"/>
                </a:solidFill>
                <a:latin typeface="Adobe Clean"/>
              </a:rPr>
              <a:t>deviation · CAPA · change control · complaint · audit · OOS/OOT · risk · RCA · supplier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685032"/>
            <a:ext cx="49834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Quality modules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4032504"/>
            <a:ext cx="49834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33340"/>
                </a:solidFill>
                <a:latin typeface="Adobe Clean"/>
              </a:rPr>
              <a:t>DMS · training (LMS) · APQR · stability · access (UAM) · calibration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4764024"/>
            <a:ext cx="49834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50" b="1">
                <a:solidFill>
                  <a:srgbClr val="13132B"/>
                </a:solidFill>
                <a:latin typeface="Adobe Clean"/>
              </a:rPr>
              <a:t>Plus AI-native + governance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4400" y="5111496"/>
            <a:ext cx="4983480" cy="685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</a:pPr>
            <a:r>
              <a:rPr sz="1100" b="0">
                <a:solidFill>
                  <a:srgbClr val="333340"/>
                </a:solidFill>
                <a:latin typeface="Adobe Clean"/>
              </a:rPr>
              <a:t>ai-evidence · agentic-panel · predictive scoring · HITL · tamper-evident trail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355080" y="1783080"/>
            <a:ext cx="5212080" cy="4160520"/>
          </a:xfrm>
          <a:prstGeom prst="roundRect">
            <a:avLst>
              <a:gd name="adj" fmla="val 6000"/>
            </a:avLst>
          </a:prstGeom>
          <a:solidFill>
            <a:srgbClr val="ECEC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6629400" y="2011680"/>
            <a:ext cx="3291840" cy="411480"/>
          </a:xfrm>
          <a:prstGeom prst="roundRect">
            <a:avLst>
              <a:gd name="adj" fmla="val 6000"/>
            </a:avLst>
          </a:prstGeom>
          <a:solidFill>
            <a:srgbClr val="D5D5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629400" y="2011680"/>
            <a:ext cx="3291840" cy="41148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1050" b="1">
                <a:solidFill>
                  <a:srgbClr val="13132B"/>
                </a:solidFill>
                <a:latin typeface="Adobe Clean"/>
              </a:rPr>
              <a:t>AMPLELOGIC-ONLY  ·  8 modules we lack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29400" y="2651760"/>
            <a:ext cx="466344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13132B"/>
                </a:solidFill>
                <a:latin typeface="Adobe Clean"/>
              </a:rPr>
              <a:t>Lab + manufacturing execution + specialised validation: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29400" y="3200400"/>
            <a:ext cx="24688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200" b="0">
                <a:solidFill>
                  <a:srgbClr val="3A3A45"/>
                </a:solidFill>
                <a:latin typeface="Adobe Clean"/>
              </a:rPr>
              <a:t>LIMS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0" y="3200400"/>
            <a:ext cx="24688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200" b="0">
                <a:solidFill>
                  <a:srgbClr val="3A3A45"/>
                </a:solidFill>
                <a:latin typeface="Adobe Clean"/>
              </a:rPr>
              <a:t>ELN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29400" y="3803904"/>
            <a:ext cx="24688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200" b="0">
                <a:solidFill>
                  <a:srgbClr val="3A3A45"/>
                </a:solidFill>
                <a:latin typeface="Adobe Clean"/>
              </a:rPr>
              <a:t>QC Planning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144000" y="3803904"/>
            <a:ext cx="24688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200" b="0">
                <a:solidFill>
                  <a:srgbClr val="3A3A45"/>
                </a:solidFill>
                <a:latin typeface="Adobe Clean"/>
              </a:rPr>
              <a:t>eBMR / MES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29400" y="4407408"/>
            <a:ext cx="24688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200" b="0">
                <a:solidFill>
                  <a:srgbClr val="3A3A45"/>
                </a:solidFill>
                <a:latin typeface="Adobe Clean"/>
              </a:rPr>
              <a:t>eLogbook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44000" y="4407408"/>
            <a:ext cx="24688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200" b="0">
                <a:solidFill>
                  <a:srgbClr val="3A3A45"/>
                </a:solidFill>
                <a:latin typeface="Adobe Clean"/>
              </a:rPr>
              <a:t>CVS (cleaning val.)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629400" y="5010912"/>
            <a:ext cx="24688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200" b="0">
                <a:solidFill>
                  <a:srgbClr val="3A3A45"/>
                </a:solidFill>
                <a:latin typeface="Adobe Clean"/>
              </a:rPr>
              <a:t>full CPV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44000" y="5010912"/>
            <a:ext cx="246888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200" b="1">
                <a:solidFill>
                  <a:srgbClr val="E74E2E"/>
                </a:solidFill>
                <a:latin typeface="Adobe Clean"/>
              </a:rPr>
              <a:t>•  </a:t>
            </a:r>
            <a:r>
              <a:rPr sz="1200" b="0">
                <a:solidFill>
                  <a:srgbClr val="3A3A45"/>
                </a:solidFill>
                <a:latin typeface="Adobe Clean"/>
              </a:rPr>
              <a:t>RIMS submissions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40080" y="6080760"/>
            <a:ext cx="10927080" cy="566928"/>
          </a:xfrm>
          <a:prstGeom prst="roundRect">
            <a:avLst>
              <a:gd name="adj" fmla="val 6000"/>
            </a:avLst>
          </a:prstGeom>
          <a:solidFill>
            <a:srgbClr val="1313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14400" y="6199632"/>
            <a:ext cx="10424160" cy="365760"/>
          </a:xfrm>
          <a:prstGeom prst="rect">
            <a:avLst/>
          </a:prstGeom>
          <a:noFill/>
        </p:spPr>
        <p:txBody>
          <a:bodyPr wrap="square" anchor="ctr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sz="1150" b="1">
                <a:solidFill>
                  <a:srgbClr val="FFE388"/>
                </a:solidFill>
                <a:latin typeface="Adobe Clean"/>
              </a:rPr>
              <a:t>Deviation→CAPA is parity — their eQMS owns it too.  </a:t>
            </a:r>
            <a:r>
              <a:rPr sz="1150" b="0">
                <a:solidFill>
                  <a:srgbClr val="FFFFFF"/>
                </a:solidFill>
                <a:latin typeface="Adobe Clean"/>
              </a:rPr>
              <a:t>The real gap is lab + MES + specialised validation, and it's by design: Verixa is QMS + AI-governance, not a lab/MES suite.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